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8" r:id="rId3"/>
    <p:sldId id="269" r:id="rId4"/>
    <p:sldId id="271" r:id="rId5"/>
    <p:sldId id="257" r:id="rId6"/>
    <p:sldId id="274" r:id="rId7"/>
    <p:sldId id="258" r:id="rId8"/>
    <p:sldId id="275" r:id="rId9"/>
    <p:sldId id="259" r:id="rId10"/>
    <p:sldId id="260" r:id="rId11"/>
    <p:sldId id="273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407FB5-DBEF-4974-AFC7-01BF528EF4E7}" v="3" dt="2025-04-04T15:35:09.3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90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gzael LABADY" userId="e91a48bd4196c713" providerId="LiveId" clId="{1C407FB5-DBEF-4974-AFC7-01BF528EF4E7}"/>
    <pc:docChg chg="undo redo custSel delSld modSld sldOrd">
      <pc:chgData name="Egzael LABADY" userId="e91a48bd4196c713" providerId="LiveId" clId="{1C407FB5-DBEF-4974-AFC7-01BF528EF4E7}" dt="2025-04-04T15:35:18.858" v="49" actId="47"/>
      <pc:docMkLst>
        <pc:docMk/>
      </pc:docMkLst>
      <pc:sldChg chg="addSp delSp modSp mod">
        <pc:chgData name="Egzael LABADY" userId="e91a48bd4196c713" providerId="LiveId" clId="{1C407FB5-DBEF-4974-AFC7-01BF528EF4E7}" dt="2025-04-04T15:13:35.587" v="13" actId="962"/>
        <pc:sldMkLst>
          <pc:docMk/>
          <pc:sldMk cId="0" sldId="256"/>
        </pc:sldMkLst>
        <pc:picChg chg="del mod">
          <ac:chgData name="Egzael LABADY" userId="e91a48bd4196c713" providerId="LiveId" clId="{1C407FB5-DBEF-4974-AFC7-01BF528EF4E7}" dt="2025-04-04T15:13:29.053" v="8" actId="478"/>
          <ac:picMkLst>
            <pc:docMk/>
            <pc:sldMk cId="0" sldId="256"/>
            <ac:picMk id="5" creationId="{47E8961D-99EE-1406-7A18-FB4D64EB3D2E}"/>
          </ac:picMkLst>
        </pc:picChg>
        <pc:picChg chg="add del mod">
          <ac:chgData name="Egzael LABADY" userId="e91a48bd4196c713" providerId="LiveId" clId="{1C407FB5-DBEF-4974-AFC7-01BF528EF4E7}" dt="2025-04-04T15:05:40.618" v="7" actId="478"/>
          <ac:picMkLst>
            <pc:docMk/>
            <pc:sldMk cId="0" sldId="256"/>
            <ac:picMk id="10" creationId="{62FDCE18-CB77-BA75-CB23-E5F1CB3D5EC3}"/>
          </ac:picMkLst>
        </pc:picChg>
        <pc:picChg chg="add mod">
          <ac:chgData name="Egzael LABADY" userId="e91a48bd4196c713" providerId="LiveId" clId="{1C407FB5-DBEF-4974-AFC7-01BF528EF4E7}" dt="2025-04-04T15:13:35.587" v="13" actId="962"/>
          <ac:picMkLst>
            <pc:docMk/>
            <pc:sldMk cId="0" sldId="256"/>
            <ac:picMk id="12" creationId="{88F1F9B3-D57F-7277-CC10-B03CDE0B6062}"/>
          </ac:picMkLst>
        </pc:picChg>
      </pc:sldChg>
      <pc:sldChg chg="modSp mod">
        <pc:chgData name="Egzael LABADY" userId="e91a48bd4196c713" providerId="LiveId" clId="{1C407FB5-DBEF-4974-AFC7-01BF528EF4E7}" dt="2025-04-04T15:32:54.698" v="46" actId="20577"/>
        <pc:sldMkLst>
          <pc:docMk/>
          <pc:sldMk cId="0" sldId="260"/>
        </pc:sldMkLst>
        <pc:spChg chg="mod">
          <ac:chgData name="Egzael LABADY" userId="e91a48bd4196c713" providerId="LiveId" clId="{1C407FB5-DBEF-4974-AFC7-01BF528EF4E7}" dt="2025-04-04T15:32:54.698" v="46" actId="20577"/>
          <ac:spMkLst>
            <pc:docMk/>
            <pc:sldMk cId="0" sldId="260"/>
            <ac:spMk id="2" creationId="{00000000-0000-0000-0000-000000000000}"/>
          </ac:spMkLst>
        </pc:spChg>
      </pc:sldChg>
      <pc:sldChg chg="addSp delSp mod">
        <pc:chgData name="Egzael LABADY" userId="e91a48bd4196c713" providerId="LiveId" clId="{1C407FB5-DBEF-4974-AFC7-01BF528EF4E7}" dt="2025-04-04T15:32:46.679" v="44" actId="22"/>
        <pc:sldMkLst>
          <pc:docMk/>
          <pc:sldMk cId="850560524" sldId="269"/>
        </pc:sldMkLst>
        <pc:spChg chg="add del">
          <ac:chgData name="Egzael LABADY" userId="e91a48bd4196c713" providerId="LiveId" clId="{1C407FB5-DBEF-4974-AFC7-01BF528EF4E7}" dt="2025-04-04T15:32:46.679" v="44" actId="22"/>
          <ac:spMkLst>
            <pc:docMk/>
            <pc:sldMk cId="850560524" sldId="269"/>
            <ac:spMk id="5" creationId="{31FEDF52-3644-FD6D-05FB-EADF2210765D}"/>
          </ac:spMkLst>
        </pc:spChg>
      </pc:sldChg>
      <pc:sldChg chg="del">
        <pc:chgData name="Egzael LABADY" userId="e91a48bd4196c713" providerId="LiveId" clId="{1C407FB5-DBEF-4974-AFC7-01BF528EF4E7}" dt="2025-04-04T15:35:18.858" v="49" actId="47"/>
        <pc:sldMkLst>
          <pc:docMk/>
          <pc:sldMk cId="1743428147" sldId="270"/>
        </pc:sldMkLst>
      </pc:sldChg>
      <pc:sldChg chg="ord modNotes">
        <pc:chgData name="Egzael LABADY" userId="e91a48bd4196c713" providerId="LiveId" clId="{1C407FB5-DBEF-4974-AFC7-01BF528EF4E7}" dt="2025-04-04T15:35:14.792" v="48"/>
        <pc:sldMkLst>
          <pc:docMk/>
          <pc:sldMk cId="0" sldId="27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56687-6E81-4B84-87EF-0012A742D388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8BE70-20C4-4AEE-BBEE-F46CFF05B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71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772912b33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4772912b33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7342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>
  <p:cSld name="Custom 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1" name="Google Shape;211;p31"/>
          <p:cNvSpPr txBox="1">
            <a:spLocks noGrp="1"/>
          </p:cNvSpPr>
          <p:nvPr>
            <p:ph type="body" idx="1"/>
          </p:nvPr>
        </p:nvSpPr>
        <p:spPr>
          <a:xfrm>
            <a:off x="196951" y="262300"/>
            <a:ext cx="1860300" cy="2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body" idx="2"/>
          </p:nvPr>
        </p:nvSpPr>
        <p:spPr>
          <a:xfrm>
            <a:off x="7087526" y="262300"/>
            <a:ext cx="1933500" cy="2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02502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texte, habits, chaussures, homme">
            <a:extLst>
              <a:ext uri="{FF2B5EF4-FFF2-40B4-BE49-F238E27FC236}">
                <a16:creationId xmlns:a16="http://schemas.microsoft.com/office/drawing/2014/main" xmlns="" id="{88F1F9B3-D57F-7277-CC10-B03CDE0B6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096000"/>
            <a:ext cx="91440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620" y="-8079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Presentation de </a:t>
            </a:r>
            <a:r>
              <a:rPr lang="en-US" dirty="0" err="1"/>
              <a:t>l’equipe</a:t>
            </a:r>
            <a:endParaRPr dirty="0"/>
          </a:p>
        </p:txBody>
      </p:sp>
      <p:sp>
        <p:nvSpPr>
          <p:cNvPr id="5" name="Right Triangle 4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833500"/>
              </p:ext>
            </p:extLst>
          </p:nvPr>
        </p:nvGraphicFramePr>
        <p:xfrm>
          <a:off x="616017" y="1062204"/>
          <a:ext cx="7339262" cy="5456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9631"/>
                <a:gridCol w="3669631"/>
              </a:tblGrid>
              <a:tr h="3076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Nom </a:t>
                      </a:r>
                      <a:r>
                        <a:rPr lang="en-US" sz="1400" dirty="0" err="1" smtClean="0"/>
                        <a:t>complet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Competence</a:t>
                      </a:r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marR="0" lvl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Guytompous</a:t>
                      </a:r>
                      <a:r>
                        <a:rPr kumimoji="0" lang="en-US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J. DESMOULIN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Analyste</a:t>
                      </a:r>
                      <a:r>
                        <a:rPr kumimoji="0" lang="en-US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0" lang="en-US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Testeur</a:t>
                      </a:r>
                      <a:endParaRPr kumimoji="0" lang="en-US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Stanley LOUIS</a:t>
                      </a:r>
                      <a:r>
                        <a:rPr lang="en-US" altLang="en-US" sz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Analyste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fonctionnel</a:t>
                      </a:r>
                      <a:endParaRPr lang="en-US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Egzael</a:t>
                      </a: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LABADY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Analyste</a:t>
                      </a:r>
                      <a:endParaRPr lang="en-US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Lamare</a:t>
                      </a: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JOSEPH</a:t>
                      </a:r>
                      <a:r>
                        <a:rPr lang="en-US" altLang="en-US" sz="1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Analyste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fonctionnel</a:t>
                      </a:r>
                      <a:endParaRPr lang="en-US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Lubens</a:t>
                      </a:r>
                      <a:r>
                        <a:rPr lang="en-US" altLang="en-US" sz="12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LUMA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Développeur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Full Stack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Renel</a:t>
                      </a: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SIDRENICE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Développeur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Full Stack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342464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Wideline</a:t>
                      </a: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TAVIL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Auditrice</a:t>
                      </a:r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Willy EXANTUS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Contrôleur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de </a:t>
                      </a: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Qualité</a:t>
                      </a:r>
                      <a:endParaRPr lang="en-US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John-Eder EXUME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Auditeur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Testeur</a:t>
                      </a:r>
                      <a:endParaRPr lang="en-US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sz="1400" dirty="0"/>
                    </a:p>
                  </a:txBody>
                  <a:tcPr/>
                </a:tc>
              </a:tr>
              <a:tr h="531439">
                <a:tc>
                  <a:txBody>
                    <a:bodyPr/>
                    <a:lstStyle/>
                    <a:p>
                      <a:pPr lvl="0" defTabSz="914400" eaLnBrk="0" fontAlgn="base" hangingPunc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Marc-</a:t>
                      </a:r>
                      <a:r>
                        <a:rPr lang="en-US" altLang="en-US" sz="12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Sène</a:t>
                      </a:r>
                      <a:r>
                        <a:rPr lang="en-US" altLang="en-US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HORNE</a:t>
                      </a:r>
                      <a:endParaRPr lang="en-US" alt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Développeur</a:t>
                      </a:r>
                      <a:r>
                        <a:rPr lang="en-US" altLang="en-US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Backend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0" y="-118298"/>
            <a:ext cx="1746504" cy="131078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67" y="-40369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Presentation de </a:t>
            </a:r>
            <a:r>
              <a:rPr lang="en-US" dirty="0" err="1"/>
              <a:t>l’equipe</a:t>
            </a:r>
            <a:endParaRPr dirty="0"/>
          </a:p>
        </p:txBody>
      </p:sp>
      <p:sp>
        <p:nvSpPr>
          <p:cNvPr id="5" name="Right Triangle 4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xmlns="" id="{65379AB6-8D2E-644B-76B4-C74A2AE8DC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2559" y="1791848"/>
            <a:ext cx="8383207" cy="2800767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1600" b="1" dirty="0" smtClean="0"/>
              <a:t>Product </a:t>
            </a:r>
            <a:r>
              <a:rPr lang="en-US" sz="1600" b="1" dirty="0"/>
              <a:t>Owner, </a:t>
            </a:r>
            <a:r>
              <a:rPr lang="en-US" sz="1600" b="1" dirty="0" err="1"/>
              <a:t>Méthode</a:t>
            </a:r>
            <a:r>
              <a:rPr lang="en-US" sz="1600" b="1" dirty="0"/>
              <a:t> </a:t>
            </a:r>
            <a:r>
              <a:rPr lang="en-US" sz="1600" b="1" dirty="0" err="1"/>
              <a:t>LeSS</a:t>
            </a:r>
            <a:r>
              <a:rPr lang="en-US" sz="1600" b="1" dirty="0"/>
              <a:t> &amp; </a:t>
            </a:r>
            <a:r>
              <a:rPr lang="en-US" sz="1600" b="1" dirty="0" err="1"/>
              <a:t>Équipes</a:t>
            </a: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Product Owner :</a:t>
            </a:r>
            <a:r>
              <a:rPr lang="en-US" sz="1600" dirty="0"/>
              <a:t> </a:t>
            </a:r>
            <a:r>
              <a:rPr lang="en-US" sz="1600" dirty="0" err="1"/>
              <a:t>Lamarre</a:t>
            </a:r>
            <a:r>
              <a:rPr lang="en-US" sz="1600" dirty="0"/>
              <a:t> Joseph. </a:t>
            </a:r>
            <a:r>
              <a:rPr lang="en-US" sz="1600" dirty="0" err="1"/>
              <a:t>Responsable</a:t>
            </a:r>
            <a:r>
              <a:rPr lang="en-US" sz="1600" dirty="0"/>
              <a:t> de la vision </a:t>
            </a:r>
            <a:r>
              <a:rPr lang="en-US" sz="1600" dirty="0" err="1"/>
              <a:t>produit</a:t>
            </a:r>
            <a:r>
              <a:rPr lang="en-US" sz="1600" dirty="0"/>
              <a:t> et de la </a:t>
            </a:r>
            <a:r>
              <a:rPr lang="en-US" sz="1600" dirty="0" err="1"/>
              <a:t>priorisation</a:t>
            </a:r>
            <a:r>
              <a:rPr lang="en-US" sz="1600" dirty="0"/>
              <a:t> des user stories.</a:t>
            </a:r>
          </a:p>
          <a:p>
            <a:pPr marL="0" indent="0">
              <a:buNone/>
            </a:pPr>
            <a:r>
              <a:rPr lang="en-US" sz="1600" b="1" dirty="0" err="1"/>
              <a:t>Méthode</a:t>
            </a:r>
            <a:r>
              <a:rPr lang="en-US" sz="1600" b="1" dirty="0"/>
              <a:t> </a:t>
            </a:r>
            <a:r>
              <a:rPr lang="en-US" sz="1600" b="1" dirty="0" err="1"/>
              <a:t>LeSS</a:t>
            </a:r>
            <a:r>
              <a:rPr lang="en-US" sz="1600" b="1" dirty="0"/>
              <a:t> :</a:t>
            </a:r>
            <a:r>
              <a:rPr lang="en-US" sz="1600" dirty="0"/>
              <a:t> Coordination de </a:t>
            </a:r>
            <a:r>
              <a:rPr lang="en-US" sz="1600" dirty="0" err="1"/>
              <a:t>deux</a:t>
            </a:r>
            <a:r>
              <a:rPr lang="en-US" sz="1600" dirty="0"/>
              <a:t> </a:t>
            </a:r>
            <a:r>
              <a:rPr lang="en-US" sz="1600" dirty="0" err="1"/>
              <a:t>équipes</a:t>
            </a:r>
            <a:r>
              <a:rPr lang="en-US" sz="1600" dirty="0"/>
              <a:t> Scrum sous </a:t>
            </a:r>
            <a:r>
              <a:rPr lang="en-US" sz="1600" dirty="0" err="1"/>
              <a:t>une</a:t>
            </a:r>
            <a:r>
              <a:rPr lang="en-US" sz="1600" dirty="0"/>
              <a:t> vision </a:t>
            </a:r>
            <a:r>
              <a:rPr lang="en-US" sz="1600" dirty="0" err="1"/>
              <a:t>produit</a:t>
            </a:r>
            <a:r>
              <a:rPr lang="en-US" sz="1600" dirty="0"/>
              <a:t> </a:t>
            </a:r>
            <a:r>
              <a:rPr lang="en-US" sz="1600" dirty="0" err="1"/>
              <a:t>unifiée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b="1" dirty="0"/>
              <a:t>Scrum Masters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 err="1"/>
              <a:t>Équipe</a:t>
            </a:r>
            <a:r>
              <a:rPr lang="en-US" sz="1400" dirty="0"/>
              <a:t> A : Marc-</a:t>
            </a:r>
            <a:r>
              <a:rPr lang="en-US" sz="1400" dirty="0" err="1"/>
              <a:t>Sene</a:t>
            </a:r>
            <a:r>
              <a:rPr lang="en-US" sz="1400" dirty="0"/>
              <a:t> HORNE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 err="1"/>
              <a:t>Équipe</a:t>
            </a:r>
            <a:r>
              <a:rPr lang="en-US" sz="1400" dirty="0"/>
              <a:t> B : John-Eder EXUME</a:t>
            </a:r>
          </a:p>
          <a:p>
            <a:pPr marL="0" indent="0">
              <a:buNone/>
            </a:pPr>
            <a:r>
              <a:rPr lang="en-US" sz="1600" b="1" dirty="0" err="1"/>
              <a:t>Équipes</a:t>
            </a:r>
            <a:r>
              <a:rPr lang="en-US" sz="1600" b="1" dirty="0"/>
              <a:t>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 err="1"/>
              <a:t>Équipe</a:t>
            </a:r>
            <a:r>
              <a:rPr lang="en-US" sz="1400" dirty="0"/>
              <a:t> A : </a:t>
            </a:r>
            <a:r>
              <a:rPr lang="en-US" sz="1400" dirty="0" err="1"/>
              <a:t>Renel</a:t>
            </a:r>
            <a:r>
              <a:rPr lang="en-US" sz="1400" dirty="0"/>
              <a:t> SIDRENICE, </a:t>
            </a:r>
            <a:r>
              <a:rPr lang="en-US" sz="1400" dirty="0" err="1"/>
              <a:t>Guytompous</a:t>
            </a:r>
            <a:r>
              <a:rPr lang="en-US" sz="1400" dirty="0"/>
              <a:t> J DESMOULIN, Willy EXANTUS, </a:t>
            </a:r>
            <a:r>
              <a:rPr lang="en-US" sz="1400" dirty="0" err="1"/>
              <a:t>Wideline</a:t>
            </a:r>
            <a:r>
              <a:rPr lang="en-US" sz="1400" dirty="0"/>
              <a:t> TAVIL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 err="1"/>
              <a:t>Équipe</a:t>
            </a:r>
            <a:r>
              <a:rPr lang="en-US" sz="1400" dirty="0"/>
              <a:t> </a:t>
            </a:r>
            <a:r>
              <a:rPr lang="en-US" sz="1200" dirty="0"/>
              <a:t>B : </a:t>
            </a:r>
            <a:r>
              <a:rPr lang="en-US" sz="1400" dirty="0" err="1"/>
              <a:t>Egzael</a:t>
            </a:r>
            <a:r>
              <a:rPr lang="en-US" sz="1400" dirty="0"/>
              <a:t> LABADY, Stanley LOUIS, </a:t>
            </a:r>
            <a:r>
              <a:rPr lang="en-US" sz="1400" dirty="0" smtClean="0"/>
              <a:t>Lubens LUMA</a:t>
            </a:r>
            <a:endParaRPr lang="en-US" sz="1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444" y="5255736"/>
            <a:ext cx="2012511" cy="151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2774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Répartition</a:t>
            </a:r>
            <a:r>
              <a:rPr lang="en-US" dirty="0"/>
              <a:t> des </a:t>
            </a:r>
            <a:r>
              <a:rPr lang="en-US" dirty="0" err="1"/>
              <a:t>tâches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sz="2000" b="1" dirty="0"/>
              <a:t>Gestion des livres</a:t>
            </a:r>
            <a:r>
              <a:rPr lang="fr-FR" sz="2000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Enregistrement, modification, recherche par catégorie.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Développement des fonctionnalités de sécurité.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b="1" dirty="0"/>
              <a:t>Gestion des utilisateurs</a:t>
            </a:r>
            <a:r>
              <a:rPr lang="fr-FR" sz="2000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Enregistrement, activation, modification.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Développement des fonctionnalités de sécurité.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b="1" dirty="0"/>
              <a:t>Prêts et réservations</a:t>
            </a:r>
            <a:r>
              <a:rPr lang="fr-FR" sz="2000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Mise en place de reçus électroniques.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Gestion des frais d’inscription pour les emprunteurs.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b="1" dirty="0"/>
              <a:t>Autres tâches</a:t>
            </a:r>
            <a:r>
              <a:rPr lang="fr-FR" sz="2000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Conception de la base de données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000" dirty="0"/>
              <a:t>Conception de l'interface utilisateur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3111500"/>
            <a:ext cx="2387600" cy="23876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Choix de la méthodologie de production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fr-FR" b="1" dirty="0"/>
              <a:t>Méthodologie choisie</a:t>
            </a:r>
            <a:r>
              <a:rPr lang="fr-FR" dirty="0"/>
              <a:t> : </a:t>
            </a:r>
            <a:r>
              <a:rPr lang="fr-FR" b="1" dirty="0"/>
              <a:t>Agile Scrum</a:t>
            </a:r>
            <a:endParaRPr lang="fr-FR" dirty="0"/>
          </a:p>
          <a:p>
            <a:pPr>
              <a:buNone/>
            </a:pPr>
            <a:r>
              <a:rPr lang="fr-FR" b="1" dirty="0"/>
              <a:t>Raisons du choix</a:t>
            </a:r>
            <a:r>
              <a:rPr lang="fr-FR" dirty="0"/>
              <a:t>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Flexibilité et adaptabilité</a:t>
            </a:r>
            <a:r>
              <a:rPr lang="fr-FR" dirty="0"/>
              <a:t> : Scrum permet une réponse rapide aux besoins changeants des utilisateurs.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Développement progressif</a:t>
            </a:r>
            <a:r>
              <a:rPr lang="fr-FR" dirty="0"/>
              <a:t> : Les itérations régulières permettent une amélioration continue.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Collaboration renforcée</a:t>
            </a:r>
            <a:r>
              <a:rPr lang="fr-FR" dirty="0"/>
              <a:t> : Communication fluide entre les parties prenantes.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Gestion des risques</a:t>
            </a:r>
            <a:r>
              <a:rPr lang="fr-FR" dirty="0"/>
              <a:t> : Identification et résolution rapides des problèmes.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Méthodologie de développement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 err="1"/>
              <a:t>Analyse</a:t>
            </a:r>
            <a:r>
              <a:rPr dirty="0"/>
              <a:t> des </a:t>
            </a:r>
            <a:r>
              <a:rPr dirty="0" err="1"/>
              <a:t>besoins</a:t>
            </a:r>
            <a:endParaRPr dirty="0"/>
          </a:p>
          <a:p>
            <a:r>
              <a:rPr dirty="0"/>
              <a:t>Conception UML</a:t>
            </a:r>
          </a:p>
          <a:p>
            <a:r>
              <a:rPr dirty="0" err="1"/>
              <a:t>Développement</a:t>
            </a:r>
            <a:r>
              <a:rPr dirty="0"/>
              <a:t> </a:t>
            </a:r>
            <a:r>
              <a:rPr dirty="0" err="1"/>
              <a:t>itératif</a:t>
            </a:r>
            <a:r>
              <a:rPr dirty="0"/>
              <a:t> (</a:t>
            </a:r>
            <a:r>
              <a:rPr dirty="0" err="1"/>
              <a:t>modulaire</a:t>
            </a:r>
            <a:r>
              <a:rPr dirty="0"/>
              <a:t>)</a:t>
            </a:r>
          </a:p>
          <a:p>
            <a:r>
              <a:rPr dirty="0"/>
              <a:t>Tests et validation</a:t>
            </a:r>
          </a:p>
          <a:p>
            <a:r>
              <a:rPr dirty="0" err="1"/>
              <a:t>Déploiement</a:t>
            </a:r>
            <a:r>
              <a:rPr dirty="0"/>
              <a:t> final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Résultats attendus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Plateforme web fonctionnelle pour la gestion de bibliothèque</a:t>
            </a:r>
          </a:p>
          <a:p>
            <a:r>
              <a:t>Documentation technique et utilisateur</a:t>
            </a:r>
          </a:p>
          <a:p>
            <a:r>
              <a:t>Rapport de projet final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Avantages du projet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Accessibilité 24/7 aux documents</a:t>
            </a:r>
          </a:p>
          <a:p>
            <a:r>
              <a:t>Réduction des pertes et des dégradations</a:t>
            </a:r>
          </a:p>
          <a:p>
            <a:r>
              <a:t>Amélioration de la gestion documentaire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Perspectives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LexisSa représente une avancée vers la modernisation des bibliothèques en Haïti. Des évolutions futures incluront l’intégration de contenus multimédia et d’un moteur de recommandation.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Remerciements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Merci pour votre attention.</a:t>
            </a:r>
          </a:p>
          <a:p>
            <a:r>
              <a:t>Des questions ?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fr-FR" b="1" dirty="0"/>
              <a:t>Vision du Produit - </a:t>
            </a:r>
            <a:r>
              <a:rPr lang="fr-FR" b="1" dirty="0" err="1"/>
              <a:t>LexisSa</a:t>
            </a:r>
            <a:r>
              <a:rPr lang="fr-FR" b="1" dirty="0"/>
              <a:t> &amp; User Stories</a:t>
            </a:r>
          </a:p>
          <a:p>
            <a:pPr marL="0" indent="0">
              <a:buNone/>
            </a:pPr>
            <a:r>
              <a:rPr lang="fr-FR" dirty="0" err="1"/>
              <a:t>LexisSa</a:t>
            </a:r>
            <a:r>
              <a:rPr lang="fr-FR" dirty="0"/>
              <a:t> est une plateforme </a:t>
            </a:r>
            <a:r>
              <a:rPr lang="fr-FR" dirty="0" err="1"/>
              <a:t>SaaS</a:t>
            </a:r>
            <a:r>
              <a:rPr lang="fr-FR" dirty="0"/>
              <a:t> visant à moderniser la gestion des bibliothèques en offrant des outils numériques pour :</a:t>
            </a:r>
          </a:p>
          <a:p>
            <a:r>
              <a:rPr lang="fr-FR" dirty="0"/>
              <a:t>Gérer les collections, utilisateurs et prêts.</a:t>
            </a:r>
          </a:p>
          <a:p>
            <a:r>
              <a:rPr lang="fr-FR" dirty="0"/>
              <a:t>Accéder aux ressources à distance.</a:t>
            </a:r>
          </a:p>
          <a:p>
            <a:r>
              <a:rPr lang="fr-FR" dirty="0"/>
              <a:t>Optimiser la gestion des stocks et abonnements.</a:t>
            </a:r>
          </a:p>
          <a:p>
            <a:r>
              <a:rPr lang="fr-FR" dirty="0"/>
              <a:t>Sécuriser les données des institutions.</a:t>
            </a:r>
          </a:p>
          <a:p>
            <a:pPr marL="0" indent="0">
              <a:buNone/>
            </a:pPr>
            <a:r>
              <a:rPr lang="fr-FR" b="1" dirty="0"/>
              <a:t>User Stories Priorisées :</a:t>
            </a:r>
          </a:p>
          <a:p>
            <a:r>
              <a:rPr lang="fr-FR" dirty="0"/>
              <a:t>Voir le nombre d’emprunteurs (Must Have)</a:t>
            </a:r>
          </a:p>
          <a:p>
            <a:r>
              <a:rPr lang="fr-FR" dirty="0"/>
              <a:t>Voir la quantité de livres disponibles (Must Have)</a:t>
            </a:r>
          </a:p>
          <a:p>
            <a:r>
              <a:rPr lang="fr-FR" dirty="0"/>
              <a:t>Ajouter un commentaire à un livre (</a:t>
            </a:r>
            <a:r>
              <a:rPr lang="fr-FR" dirty="0" err="1"/>
              <a:t>Could</a:t>
            </a:r>
            <a:r>
              <a:rPr lang="fr-FR" dirty="0"/>
              <a:t> Have)</a:t>
            </a:r>
          </a:p>
          <a:p>
            <a:r>
              <a:rPr lang="fr-FR" dirty="0"/>
              <a:t>Réserver un livre (Must Have)</a:t>
            </a:r>
          </a:p>
          <a:p>
            <a:r>
              <a:rPr lang="fr-FR" dirty="0"/>
              <a:t>Enregistrer des bibliothèques clientes (Must Have)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600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102D89B-54B2-6216-CFDA-F8BB86D94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xmlns="" id="{F27AAD98-D104-271A-2C37-9194D6A78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096000"/>
            <a:ext cx="91440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231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xmlns="" id="{A9F32FF1-2165-37EB-4368-12DF1A876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377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6096000"/>
            <a:ext cx="9144000" cy="762000"/>
          </a:xfrm>
          <a:prstGeom prst="rect">
            <a:avLst/>
          </a:prstGeom>
          <a:solidFill>
            <a:schemeClr val="accent6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6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>
            <a:spLocks noGrp="1"/>
          </p:cNvSpPr>
          <p:nvPr>
            <p:ph type="body" idx="1"/>
          </p:nvPr>
        </p:nvSpPr>
        <p:spPr>
          <a:xfrm>
            <a:off x="111475" y="1844000"/>
            <a:ext cx="2747700" cy="4008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 algn="just"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et institutions clientes</a:t>
            </a:r>
            <a:endParaRPr sz="1200" b="1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publiques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cherchent à élargir leur accès aux communautés locales avec des services numériques.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universitaires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visent à fournir des ressources académiques accessibles en ligne pour étudiants et chercheurs.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scolaires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utilisées par les écoles pour soutenir l’apprentissage numérique.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d’entreprise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gèrent des archives et des ressources internes pour la formation et la veille stratégique.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Bibliothèques spécialisées (juridique, médicale, technique, etc.)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 des besoins spécifiques en matière de gestion et d’accès aux documents numériques.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3" name="Google Shape;253;p37"/>
          <p:cNvSpPr txBox="1">
            <a:spLocks noGrp="1"/>
          </p:cNvSpPr>
          <p:nvPr>
            <p:ph type="body" idx="1"/>
          </p:nvPr>
        </p:nvSpPr>
        <p:spPr>
          <a:xfrm>
            <a:off x="2271450" y="1053975"/>
            <a:ext cx="4053000" cy="401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" sz="1700" b="1">
                <a:solidFill>
                  <a:schemeClr val="dk2"/>
                </a:solidFill>
              </a:rPr>
              <a:t>Les parties prenantes du projet</a:t>
            </a:r>
            <a:endParaRPr sz="1700" b="1">
              <a:solidFill>
                <a:schemeClr val="dk2"/>
              </a:solidFill>
            </a:endParaRPr>
          </a:p>
        </p:txBody>
      </p:sp>
      <p:sp>
        <p:nvSpPr>
          <p:cNvPr id="254" name="Google Shape;254;p37"/>
          <p:cNvSpPr txBox="1">
            <a:spLocks noGrp="1"/>
          </p:cNvSpPr>
          <p:nvPr>
            <p:ph type="body" idx="1"/>
          </p:nvPr>
        </p:nvSpPr>
        <p:spPr>
          <a:xfrm>
            <a:off x="1771475" y="1406025"/>
            <a:ext cx="5197800" cy="401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" sz="1300" b="1" u="sng" dirty="0">
                <a:solidFill>
                  <a:schemeClr val="dk2"/>
                </a:solidFill>
              </a:rPr>
              <a:t>Description des utilisateurs potentiels ou du public cible</a:t>
            </a:r>
            <a:endParaRPr sz="2200" b="1" u="sng" dirty="0">
              <a:solidFill>
                <a:schemeClr val="dk2"/>
              </a:solidFill>
            </a:endParaRPr>
          </a:p>
        </p:txBody>
      </p:sp>
      <p:sp>
        <p:nvSpPr>
          <p:cNvPr id="255" name="Google Shape;255;p37"/>
          <p:cNvSpPr txBox="1">
            <a:spLocks noGrp="1"/>
          </p:cNvSpPr>
          <p:nvPr>
            <p:ph type="body" idx="1"/>
          </p:nvPr>
        </p:nvSpPr>
        <p:spPr>
          <a:xfrm>
            <a:off x="3198150" y="1844000"/>
            <a:ext cx="2747700" cy="4008900"/>
          </a:xfrm>
          <a:prstGeom prst="rect">
            <a:avLst/>
          </a:prstGeom>
        </p:spPr>
        <p:txBody>
          <a:bodyPr spcFirstLastPara="1" vert="horz" wrap="square" lIns="91425" tIns="91425" rIns="87375" bIns="91425" rtlCol="0" anchor="t" anchorCtr="0">
            <a:noAutofit/>
          </a:bodyPr>
          <a:lstStyle/>
          <a:p>
            <a:pPr marL="0" indent="0" algn="just">
              <a:buNone/>
            </a:pP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Utilisateurs finaux</a:t>
            </a:r>
            <a:endParaRPr sz="1200" b="1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Lecteurs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Accèdent aux livres électroniques, journaux et autres ressources à partir de différents appareils.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Chercheurs et enseignants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utilisent des fonctionnalités avancées pour accéder à des documents spécialisés.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Professionnels (avocats, médecins, ingénieurs, etc.)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 besoin de ressources spécialisées et de bases de données de référence.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Étudiants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consultent des manuels, des articles académiques et des ouvrages pour leurs recherches.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Grand public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Souhaitant accéder à des ressources culturelles ou éducatives.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" name="Google Shape;256;p37"/>
          <p:cNvSpPr txBox="1">
            <a:spLocks noGrp="1"/>
          </p:cNvSpPr>
          <p:nvPr>
            <p:ph type="body" idx="1"/>
          </p:nvPr>
        </p:nvSpPr>
        <p:spPr>
          <a:xfrm>
            <a:off x="6198925" y="1844000"/>
            <a:ext cx="2747700" cy="4008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 algn="just"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Utilisateurs opérationnels</a:t>
            </a:r>
            <a:endParaRPr sz="1200" b="1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Bibliothécaires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utilisent la plateforme pour organiser, gérer et partager du contenu numérique.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Responsables des prêts et abonnements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supervisent l’accès aux ressources, les emprunts et les retours numériques.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Gestionnaires de catalogue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indexent les documents, mettent à jour les bases de données et assurent la classification.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Administrateurs système :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gèrent l'infrastructure technique en lien avec le SaaS.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Décideurs : </a:t>
            </a:r>
            <a:r>
              <a:rPr lang="en" sz="1200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responsables du choix et de l'intégration de la solution (directeurs, gestionnaires).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ight Triangle 7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400" y="168186"/>
            <a:ext cx="2661800" cy="1617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391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Analyse</a:t>
            </a:r>
            <a:r>
              <a:rPr lang="en-US" dirty="0"/>
              <a:t> de </a:t>
            </a:r>
            <a:r>
              <a:rPr lang="en-US" dirty="0" err="1" smtClean="0"/>
              <a:t>l'opportunité</a:t>
            </a:r>
            <a:r>
              <a:rPr lang="en-US" dirty="0" smtClean="0"/>
              <a:t> - </a:t>
            </a:r>
            <a:r>
              <a:rPr lang="en-US" dirty="0" err="1" smtClean="0"/>
              <a:t>Contexte</a:t>
            </a:r>
            <a:r>
              <a:rPr lang="en-US" dirty="0" smtClean="0"/>
              <a:t> du </a:t>
            </a:r>
            <a:r>
              <a:rPr lang="en-US" dirty="0" err="1" smtClean="0"/>
              <a:t>projet</a:t>
            </a:r>
            <a:endParaRPr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ABB48362-8A0F-430F-3BE3-2E64EAB335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5369" y="1688508"/>
            <a:ext cx="8034859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de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l'insécurité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réduisant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l'accès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physique aux bibliothèques.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Coûts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élevés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d'importation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de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stockage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livres physiques.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inefficace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 collections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avec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systèmes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obsolètes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15" y="4782302"/>
            <a:ext cx="6942770" cy="65038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391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Analyse</a:t>
            </a:r>
            <a:r>
              <a:rPr lang="en-US" dirty="0"/>
              <a:t> de </a:t>
            </a:r>
            <a:r>
              <a:rPr lang="en-US" dirty="0" err="1" smtClean="0"/>
              <a:t>l'opportunité</a:t>
            </a:r>
            <a:r>
              <a:rPr lang="en-US" dirty="0" smtClean="0"/>
              <a:t> – Solutions </a:t>
            </a:r>
            <a:r>
              <a:rPr lang="en-US" dirty="0" err="1" smtClean="0"/>
              <a:t>proposees</a:t>
            </a:r>
            <a:endParaRPr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xmlns="" id="{ABB48362-8A0F-430F-3BE3-2E64EAB335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5369" y="1688508"/>
            <a:ext cx="8034859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de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l'insécurité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réduisant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l'accès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physique aux bibliothèques.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Coûts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élevés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d'importation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de </a:t>
            </a: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stockage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livres physiques.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inefficace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 collections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avec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systèmes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obsolètes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Right Triangle 3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15" y="4782302"/>
            <a:ext cx="6942770" cy="650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272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06"/>
            <a:ext cx="8229600" cy="1143000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Spécification</a:t>
            </a:r>
            <a:r>
              <a:rPr lang="en-US" dirty="0"/>
              <a:t> des exigences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xmlns="" id="{034A7821-56E7-1BEA-96D3-28A32C7DAB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2099045"/>
            <a:ext cx="79756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livres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utilisateurs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Prêts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réservations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Consultation et lecture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ligne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droits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d'accès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Right Triangle 2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451" y="1399975"/>
            <a:ext cx="2846189" cy="426928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3528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Présentation</a:t>
            </a:r>
            <a:r>
              <a:rPr lang="en-US" dirty="0"/>
              <a:t> du </a:t>
            </a:r>
            <a:r>
              <a:rPr lang="en-US" dirty="0" err="1"/>
              <a:t>système</a:t>
            </a:r>
            <a:r>
              <a:rPr lang="en-US" dirty="0"/>
              <a:t> </a:t>
            </a:r>
            <a:r>
              <a:rPr lang="en-US" dirty="0" err="1" smtClean="0"/>
              <a:t>logiciel</a:t>
            </a:r>
            <a:r>
              <a:rPr lang="en-US" dirty="0" smtClean="0"/>
              <a:t>- </a:t>
            </a:r>
            <a:r>
              <a:rPr lang="en-US" dirty="0" err="1" smtClean="0"/>
              <a:t>partie</a:t>
            </a:r>
            <a:r>
              <a:rPr lang="en-US" dirty="0" smtClean="0"/>
              <a:t> 1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xmlns="" id="{D871CABA-1A97-8FBD-10AA-9F1D8E0631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27314" y="2596093"/>
            <a:ext cx="748937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Objectif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Langage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programmation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qu’on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utiliser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ight Triangle 4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521" y="3890356"/>
            <a:ext cx="2672236" cy="237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761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35287"/>
            <a:ext cx="8229600" cy="1143000"/>
          </a:xfrm>
        </p:spPr>
        <p:txBody>
          <a:bodyPr/>
          <a:lstStyle/>
          <a:p>
            <a:r>
              <a:rPr lang="en-US" dirty="0" err="1"/>
              <a:t>Présentation</a:t>
            </a:r>
            <a:r>
              <a:rPr lang="en-US" dirty="0"/>
              <a:t> du </a:t>
            </a:r>
            <a:r>
              <a:rPr lang="en-US" dirty="0" err="1"/>
              <a:t>système</a:t>
            </a:r>
            <a:r>
              <a:rPr lang="en-US" dirty="0"/>
              <a:t> </a:t>
            </a:r>
            <a:r>
              <a:rPr lang="en-US" dirty="0" err="1"/>
              <a:t>logiciel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xmlns="" id="{D871CABA-1A97-8FBD-10AA-9F1D8E0631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27314" y="2380649"/>
            <a:ext cx="7489371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Materiel qui sera </a:t>
            </a:r>
            <a:r>
              <a:rPr kumimoji="0" lang="en-US" altLang="en-US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utilisé</a:t>
            </a:r>
            <a:r>
              <a:rPr kumimoji="0" lang="en-US" altLang="en-US" sz="28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pour la </a:t>
            </a:r>
            <a:r>
              <a:rPr kumimoji="0" lang="en-US" altLang="en-US" sz="2800" b="1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realisation</a:t>
            </a:r>
            <a:r>
              <a:rPr kumimoji="0" lang="en-US" altLang="en-US" sz="28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kumimoji="0" lang="en-US" altLang="en-US" sz="2800" b="1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projet</a:t>
            </a:r>
            <a:endParaRPr kumimoji="0" lang="en-US" altLang="en-US" sz="2800" b="1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800" b="1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  <a:r>
              <a:rPr lang="en-US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altLang="en-US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developpement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ight Triangle 4"/>
          <p:cNvSpPr/>
          <p:nvPr/>
        </p:nvSpPr>
        <p:spPr>
          <a:xfrm flipV="1">
            <a:off x="0" y="3768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5400000" flipH="1" flipV="1">
            <a:off x="8092440" y="5773969"/>
            <a:ext cx="914400" cy="118872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521" y="3890356"/>
            <a:ext cx="2672236" cy="23770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3408</TotalTime>
  <Words>789</Words>
  <Application>Microsoft Office PowerPoint</Application>
  <PresentationFormat>On-screen Show (4:3)</PresentationFormat>
  <Paragraphs>135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Analyse de l'opportunité - Contexte du projet</vt:lpstr>
      <vt:lpstr>Analyse de l'opportunité – Solutions proposees</vt:lpstr>
      <vt:lpstr> Spécification des exigences</vt:lpstr>
      <vt:lpstr>Présentation du système logiciel- partie 1</vt:lpstr>
      <vt:lpstr>Présentation du système logiciel</vt:lpstr>
      <vt:lpstr>Presentation de l’equipe</vt:lpstr>
      <vt:lpstr>Presentation de l’equipe</vt:lpstr>
      <vt:lpstr>Répartition des tâches</vt:lpstr>
      <vt:lpstr>Choix de la méthodologie de production</vt:lpstr>
      <vt:lpstr>Méthodologie de développement</vt:lpstr>
      <vt:lpstr>Résultats attendus</vt:lpstr>
      <vt:lpstr>Avantages du projet</vt:lpstr>
      <vt:lpstr>Conclusion &amp; Perspectives</vt:lpstr>
      <vt:lpstr>Remerciements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DELL</dc:creator>
  <cp:keywords/>
  <dc:description>generated using python-pptx</dc:description>
  <cp:lastModifiedBy>Lubens</cp:lastModifiedBy>
  <cp:revision>32</cp:revision>
  <dcterms:created xsi:type="dcterms:W3CDTF">2013-01-27T09:14:16Z</dcterms:created>
  <dcterms:modified xsi:type="dcterms:W3CDTF">2025-05-16T15:09:15Z</dcterms:modified>
  <cp:category/>
</cp:coreProperties>
</file>